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36" r:id="rId2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мирнова Екатерина Геннадьевна" initials="СЕГ" lastIdx="4" clrIdx="0">
    <p:extLst>
      <p:ext uri="{19B8F6BF-5375-455C-9EA6-DF929625EA0E}">
        <p15:presenceInfo xmlns:p15="http://schemas.microsoft.com/office/powerpoint/2012/main" userId="S-1-5-21-690144861-895242331-3119237628-181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C9AF7E"/>
    <a:srgbClr val="9C202B"/>
    <a:srgbClr val="A12C37"/>
    <a:srgbClr val="7F6535"/>
    <a:srgbClr val="514223"/>
    <a:srgbClr val="534223"/>
    <a:srgbClr val="4C3C20"/>
    <a:srgbClr val="382D18"/>
    <a:srgbClr val="D9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651C9A-96C3-7D46-9693-37DB721DCB69}" v="167" dt="2022-03-19T14:26:21.769"/>
    <p1510:client id="{1702502F-46FD-46D0-B6ED-E72523DE01E4}" v="1" dt="2022-03-19T14:04:39.372"/>
    <p1510:client id="{7AC809C9-316F-48E7-BD1C-C51DDB578C3E}" v="6" dt="2022-03-19T13:58:27.375"/>
    <p1510:client id="{502118B1-ABE7-412A-88A4-E8F1D4635008}" v="22" dt="2022-03-19T13:58:18.575"/>
    <p1510:client id="{3E45F7E2-2E0B-4CE8-A07F-53A3A2DBBFE2}" v="20" dt="2022-03-19T13:58:31.520"/>
    <p1510:client id="{71E9F1C5-86CE-4BA6-AE08-897559E06CD2}" v="46" dt="2022-03-19T14:19:36.4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7" autoAdjust="0"/>
    <p:restoredTop sz="96395" autoAdjust="0"/>
  </p:normalViewPr>
  <p:slideViewPr>
    <p:cSldViewPr snapToGrid="0">
      <p:cViewPr varScale="1">
        <p:scale>
          <a:sx n="111" d="100"/>
          <a:sy n="111" d="100"/>
        </p:scale>
        <p:origin x="57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24" Type="http://schemas.microsoft.com/office/2015/10/relationships/revisionInfo" Target="revisionInfo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aitkulova.gk\Desktop\&#1085;&#1072;%20&#1089;&#1072;&#1081;&#1090;\3.%20&#1044;&#1080;&#1072;&#1075;&#1088;&#1072;&#1084;&#1084;&#107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Лист1!$B$4</c:f>
              <c:strCache>
                <c:ptCount val="1"/>
                <c:pt idx="0">
                  <c:v>2024</c:v>
                </c:pt>
              </c:strCache>
            </c:strRef>
          </c:tx>
          <c:dPt>
            <c:idx val="0"/>
            <c:bubble3D val="0"/>
            <c:spPr>
              <a:solidFill>
                <a:srgbClr val="9C202B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C84-4F3B-9EFE-5C2A273954E9}"/>
              </c:ext>
            </c:extLst>
          </c:dPt>
          <c:dPt>
            <c:idx val="1"/>
            <c:bubble3D val="0"/>
            <c:spPr>
              <a:solidFill>
                <a:srgbClr val="C9AF7E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C84-4F3B-9EFE-5C2A273954E9}"/>
              </c:ext>
            </c:extLst>
          </c:dPt>
          <c:dPt>
            <c:idx val="2"/>
            <c:bubble3D val="0"/>
            <c:spPr>
              <a:solidFill>
                <a:srgbClr val="FAFAFA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C84-4F3B-9EFE-5C2A273954E9}"/>
              </c:ext>
            </c:extLst>
          </c:dPt>
          <c:dLbls>
            <c:dLbl>
              <c:idx val="0"/>
              <c:layout>
                <c:manualLayout>
                  <c:x val="-0.1906454505686789"/>
                  <c:y val="-9.47335228929717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C84-4F3B-9EFE-5C2A273954E9}"/>
                </c:ext>
              </c:extLst>
            </c:dLbl>
            <c:dLbl>
              <c:idx val="1"/>
              <c:layout>
                <c:manualLayout>
                  <c:x val="0.18888429571303586"/>
                  <c:y val="1.872776319626709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C84-4F3B-9EFE-5C2A273954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Лист1!$C$3:$E$3</c:f>
              <c:strCache>
                <c:ptCount val="3"/>
                <c:pt idx="0">
                  <c:v>Платные образовательные услуги</c:v>
                </c:pt>
                <c:pt idx="1">
                  <c:v>Субсидия федеральной территории "Сириус"</c:v>
                </c:pt>
                <c:pt idx="2">
                  <c:v>Привлеченные средства</c:v>
                </c:pt>
              </c:strCache>
            </c:strRef>
          </c:cat>
          <c:val>
            <c:numRef>
              <c:f>Лист1!$C$4:$E$4</c:f>
              <c:numCache>
                <c:formatCode>_(* #,##0.00_);_(* \(#,##0.00\);_(* "-"??_);_(@_)</c:formatCode>
                <c:ptCount val="3"/>
                <c:pt idx="0">
                  <c:v>647467</c:v>
                </c:pt>
                <c:pt idx="1">
                  <c:v>554333</c:v>
                </c:pt>
                <c:pt idx="2">
                  <c:v>37247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84-4F3B-9EFE-5C2A273954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1A2F4-78B7-41E1-A721-E3A054EB02EC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7320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7320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63D7E-8996-4351-8828-D87D53975A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2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9454-966F-494A-AC60-A5A0773B7B61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12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8415-4381-4DAE-BFC9-399C574B229C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96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E1CE-CDF9-439F-B4E9-849846FE0B35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5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929-35E7-4A9C-A688-2DBA1A4577E8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80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19B5-A83E-4860-A6E4-9646AA584338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8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C7389-A1DC-48F5-8059-207731260EEB}" type="datetime1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4AE46-93CE-4529-ACD9-94E25F92E167}" type="datetime1">
              <a:rPr lang="ru-RU" smtClean="0"/>
              <a:t>12.11.2025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27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E5787-8A2D-4C9D-BCDA-DECB5AB4742E}" type="datetime1">
              <a:rPr lang="ru-RU" smtClean="0"/>
              <a:t>12.11.2025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2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4EEE-525D-4E04-82DE-14C5E8D58C9A}" type="datetime1">
              <a:rPr lang="ru-RU" smtClean="0"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95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9CC19-4821-4437-AD90-D730990D085D}" type="datetime1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76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25573-470D-4AF3-A42D-8DABFF47B075}" type="datetime1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35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98C8C-F58C-4278-AD94-7FB0B7976A7B}" type="datetime1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8058C-668E-409B-AB39-CC2C353A7AD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50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3E2E54E-84A7-4E27-9ACF-81E45C7C7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4" y="0"/>
            <a:ext cx="12193434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28774" y="573518"/>
            <a:ext cx="6425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Montserrat" panose="00000500000000000000" pitchFamily="2" charset="-52"/>
              </a:rPr>
              <a:t>Бюджет 2024 года</a:t>
            </a:r>
            <a:endParaRPr lang="ru-RU" sz="3200" b="1" dirty="0">
              <a:solidFill>
                <a:schemeClr val="bg1"/>
              </a:solidFill>
              <a:latin typeface="Montserrat" panose="00000500000000000000" pitchFamily="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2385" y="1301198"/>
            <a:ext cx="112270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Montserrat" panose="00000500000000000000" pitchFamily="2" charset="-52"/>
              </a:rPr>
              <a:t>1 218 млн рублей </a:t>
            </a:r>
            <a:r>
              <a:rPr lang="ru-RU" sz="1400" dirty="0" smtClean="0">
                <a:latin typeface="Montserrat" panose="00000500000000000000" pitchFamily="2" charset="-52"/>
              </a:rPr>
              <a:t>– общий объем средств поступивших за 2024 год, из них за счет средств бюджета федеральной территории «Сириус» </a:t>
            </a:r>
            <a:r>
              <a:rPr lang="ru-RU" sz="1400" dirty="0" smtClean="0">
                <a:latin typeface="Montserrat" panose="00000500000000000000" pitchFamily="2" charset="-52"/>
              </a:rPr>
              <a:t>554,33 </a:t>
            </a:r>
            <a:r>
              <a:rPr lang="ru-RU" sz="1400" dirty="0" smtClean="0">
                <a:latin typeface="Montserrat" panose="00000500000000000000" pitchFamily="2" charset="-52"/>
              </a:rPr>
              <a:t>млн рублей.</a:t>
            </a:r>
            <a:endParaRPr lang="ru-RU" sz="1400" dirty="0">
              <a:solidFill>
                <a:srgbClr val="514223"/>
              </a:solidFill>
              <a:latin typeface="Montserrat" panose="00000500000000000000" pitchFamily="2" charset="-52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9E2834C-8655-41E9-BF92-3A43B3405D1F}"/>
              </a:ext>
            </a:extLst>
          </p:cNvPr>
          <p:cNvSpPr/>
          <p:nvPr/>
        </p:nvSpPr>
        <p:spPr>
          <a:xfrm>
            <a:off x="11609453" y="6135132"/>
            <a:ext cx="18473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2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485222"/>
              </p:ext>
            </p:extLst>
          </p:nvPr>
        </p:nvGraphicFramePr>
        <p:xfrm>
          <a:off x="2145101" y="2027673"/>
          <a:ext cx="8482642" cy="4317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30038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C00000"/>
      </a:accent2>
      <a:accent3>
        <a:srgbClr val="EDEDED"/>
      </a:accent3>
      <a:accent4>
        <a:srgbClr val="CC0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30992</TotalTime>
  <Words>34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Зыкова Алиса Александровна</dc:creator>
  <cp:lastModifiedBy>Саиткулова Гульдар Камилевна</cp:lastModifiedBy>
  <cp:revision>1637</cp:revision>
  <cp:lastPrinted>2024-08-27T09:14:06Z</cp:lastPrinted>
  <dcterms:created xsi:type="dcterms:W3CDTF">2022-02-09T11:10:07Z</dcterms:created>
  <dcterms:modified xsi:type="dcterms:W3CDTF">2025-11-12T07:26:51Z</dcterms:modified>
</cp:coreProperties>
</file>